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0"/>
  </p:notesMasterIdLst>
  <p:sldIdLst>
    <p:sldId id="266" r:id="rId2"/>
    <p:sldId id="278" r:id="rId3"/>
    <p:sldId id="274" r:id="rId4"/>
    <p:sldId id="275" r:id="rId5"/>
    <p:sldId id="277" r:id="rId6"/>
    <p:sldId id="276" r:id="rId7"/>
    <p:sldId id="279" r:id="rId8"/>
    <p:sldId id="281" r:id="rId9"/>
    <p:sldId id="280" r:id="rId10"/>
    <p:sldId id="287" r:id="rId11"/>
    <p:sldId id="288" r:id="rId12"/>
    <p:sldId id="289" r:id="rId13"/>
    <p:sldId id="290"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284" r:id="rId57"/>
    <p:sldId id="283" r:id="rId58"/>
    <p:sldId id="334"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Comfortaa" panose="020B0604020202020204" charset="0"/>
      <p:regular r:id="rId65"/>
    </p:embeddedFont>
    <p:embeddedFont>
      <p:font typeface="Malgun Gothic" panose="020B0503020000020004" pitchFamily="34" charset="-127"/>
      <p:regular r:id="rId66"/>
      <p:bold r:id="rId67"/>
    </p:embeddedFont>
    <p:embeddedFont>
      <p:font typeface="Sue Ellen Francisco" panose="020B060402020202020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111" d="100"/>
          <a:sy n="111" d="100"/>
        </p:scale>
        <p:origin x="648"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70959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7"/>
        <p:cNvGrpSpPr/>
        <p:nvPr/>
      </p:nvGrpSpPr>
      <p:grpSpPr>
        <a:xfrm>
          <a:off x="0" y="0"/>
          <a:ext cx="0" cy="0"/>
          <a:chOff x="0" y="0"/>
          <a:chExt cx="0" cy="0"/>
        </a:xfrm>
      </p:grpSpPr>
      <p:sp>
        <p:nvSpPr>
          <p:cNvPr id="228" name="Google Shape;228;p9"/>
          <p:cNvSpPr txBox="1">
            <a:spLocks noGrp="1"/>
          </p:cNvSpPr>
          <p:nvPr>
            <p:ph type="title" hasCustomPrompt="1"/>
          </p:nvPr>
        </p:nvSpPr>
        <p:spPr>
          <a:xfrm>
            <a:off x="2510174" y="492028"/>
            <a:ext cx="1459200" cy="7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63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grpSp>
        <p:nvGrpSpPr>
          <p:cNvPr id="229" name="Google Shape;229;p9"/>
          <p:cNvGrpSpPr/>
          <p:nvPr/>
        </p:nvGrpSpPr>
        <p:grpSpPr>
          <a:xfrm>
            <a:off x="6520300" y="4742058"/>
            <a:ext cx="450323" cy="449885"/>
            <a:chOff x="4887569" y="4595026"/>
            <a:chExt cx="381145" cy="381032"/>
          </a:xfrm>
        </p:grpSpPr>
        <p:sp>
          <p:nvSpPr>
            <p:cNvPr id="230" name="Google Shape;230;p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1" name="Google Shape;231;p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2" name="Google Shape;232;p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3" name="Google Shape;233;p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4" name="Google Shape;234;p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5" name="Google Shape;235;p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6" name="Google Shape;236;p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7" name="Google Shape;237;p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8" name="Google Shape;238;p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9" name="Google Shape;239;p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0" name="Google Shape;240;p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1" name="Google Shape;241;p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2" name="Google Shape;242;p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3" name="Google Shape;243;p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4" name="Google Shape;244;p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5" name="Google Shape;245;p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6" name="Google Shape;246;p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7" name="Google Shape;247;p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8" name="Google Shape;248;p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9" name="Google Shape;249;p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50" name="Google Shape;250;p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51" name="Google Shape;251;p9"/>
          <p:cNvSpPr txBox="1">
            <a:spLocks noGrp="1"/>
          </p:cNvSpPr>
          <p:nvPr>
            <p:ph type="title" idx="2"/>
          </p:nvPr>
        </p:nvSpPr>
        <p:spPr>
          <a:xfrm>
            <a:off x="4000500" y="605225"/>
            <a:ext cx="26931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52" name="Google Shape;252;p9"/>
          <p:cNvSpPr/>
          <p:nvPr/>
        </p:nvSpPr>
        <p:spPr>
          <a:xfrm rot="10800000" flipH="1">
            <a:off x="-379363" y="2210351"/>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9"/>
          <p:cNvGrpSpPr/>
          <p:nvPr/>
        </p:nvGrpSpPr>
        <p:grpSpPr>
          <a:xfrm rot="10800000" flipH="1">
            <a:off x="-621477" y="1291315"/>
            <a:ext cx="1768018" cy="1420433"/>
            <a:chOff x="4649450" y="3527425"/>
            <a:chExt cx="1224050" cy="983475"/>
          </a:xfrm>
        </p:grpSpPr>
        <p:sp>
          <p:nvSpPr>
            <p:cNvPr id="254" name="Google Shape;254;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9"/>
          <p:cNvSpPr/>
          <p:nvPr/>
        </p:nvSpPr>
        <p:spPr>
          <a:xfrm rot="10800000" flipH="1">
            <a:off x="-288050" y="-52570"/>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rot="5400000">
            <a:off x="327786" y="-658075"/>
            <a:ext cx="1407871" cy="19072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rot="10800000" flipH="1">
            <a:off x="1360085" y="-200139"/>
            <a:ext cx="1004945" cy="807433"/>
            <a:chOff x="4649450" y="3527425"/>
            <a:chExt cx="1224050" cy="983475"/>
          </a:xfrm>
        </p:grpSpPr>
        <p:sp>
          <p:nvSpPr>
            <p:cNvPr id="260" name="Google Shape;260;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9"/>
          <p:cNvSpPr/>
          <p:nvPr/>
        </p:nvSpPr>
        <p:spPr>
          <a:xfrm flipH="1">
            <a:off x="7796137" y="3177326"/>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2 ">
  <p:cSld name="CUSTOM_21_1_2">
    <p:spTree>
      <p:nvGrpSpPr>
        <p:cNvPr id="1" name="Shape 830"/>
        <p:cNvGrpSpPr/>
        <p:nvPr/>
      </p:nvGrpSpPr>
      <p:grpSpPr>
        <a:xfrm>
          <a:off x="0" y="0"/>
          <a:ext cx="0" cy="0"/>
          <a:chOff x="0" y="0"/>
          <a:chExt cx="0" cy="0"/>
        </a:xfrm>
      </p:grpSpPr>
      <p:sp>
        <p:nvSpPr>
          <p:cNvPr id="831" name="Google Shape;831;p30"/>
          <p:cNvSpPr/>
          <p:nvPr/>
        </p:nvSpPr>
        <p:spPr>
          <a:xfrm rot="5400000">
            <a:off x="2155410" y="-303306"/>
            <a:ext cx="1352261" cy="18319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30"/>
          <p:cNvGrpSpPr/>
          <p:nvPr/>
        </p:nvGrpSpPr>
        <p:grpSpPr>
          <a:xfrm rot="10800000">
            <a:off x="6573811" y="-401568"/>
            <a:ext cx="1479225" cy="1242621"/>
            <a:chOff x="4649450" y="3501085"/>
            <a:chExt cx="1170736" cy="983475"/>
          </a:xfrm>
        </p:grpSpPr>
        <p:sp>
          <p:nvSpPr>
            <p:cNvPr id="833" name="Google Shape;833;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30"/>
          <p:cNvGrpSpPr/>
          <p:nvPr/>
        </p:nvGrpSpPr>
        <p:grpSpPr>
          <a:xfrm rot="5400000">
            <a:off x="843699" y="-167799"/>
            <a:ext cx="1566539" cy="1258553"/>
            <a:chOff x="4649450" y="3527425"/>
            <a:chExt cx="1224050" cy="983475"/>
          </a:xfrm>
        </p:grpSpPr>
        <p:sp>
          <p:nvSpPr>
            <p:cNvPr id="837" name="Google Shape;837;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30"/>
          <p:cNvSpPr/>
          <p:nvPr/>
        </p:nvSpPr>
        <p:spPr>
          <a:xfrm rot="5400000">
            <a:off x="46552" y="-266247"/>
            <a:ext cx="1352261" cy="18319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rot="10800000" flipH="1">
            <a:off x="-323965" y="502387"/>
            <a:ext cx="890430" cy="120640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5400000" flipH="1">
            <a:off x="7489631"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30"/>
          <p:cNvGrpSpPr/>
          <p:nvPr/>
        </p:nvGrpSpPr>
        <p:grpSpPr>
          <a:xfrm rot="10800000">
            <a:off x="8053010" y="1678417"/>
            <a:ext cx="1255875" cy="1009045"/>
            <a:chOff x="4649450" y="3527425"/>
            <a:chExt cx="1224050" cy="983475"/>
          </a:xfrm>
        </p:grpSpPr>
        <p:sp>
          <p:nvSpPr>
            <p:cNvPr id="844" name="Google Shape;844;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0"/>
          <p:cNvSpPr/>
          <p:nvPr/>
        </p:nvSpPr>
        <p:spPr>
          <a:xfrm rot="10800000">
            <a:off x="8297875"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rot="10800000">
            <a:off x="8007556"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30"/>
          <p:cNvGrpSpPr/>
          <p:nvPr/>
        </p:nvGrpSpPr>
        <p:grpSpPr>
          <a:xfrm rot="5400000">
            <a:off x="-411660" y="1521699"/>
            <a:ext cx="890496" cy="715478"/>
            <a:chOff x="4649450" y="3527425"/>
            <a:chExt cx="1224050" cy="983475"/>
          </a:xfrm>
        </p:grpSpPr>
        <p:sp>
          <p:nvSpPr>
            <p:cNvPr id="850" name="Google Shape;850;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3">
  <p:cSld name="CUSTOM_21_1_1_2">
    <p:spTree>
      <p:nvGrpSpPr>
        <p:cNvPr id="1" name="Shape 853"/>
        <p:cNvGrpSpPr/>
        <p:nvPr/>
      </p:nvGrpSpPr>
      <p:grpSpPr>
        <a:xfrm>
          <a:off x="0" y="0"/>
          <a:ext cx="0" cy="0"/>
          <a:chOff x="0" y="0"/>
          <a:chExt cx="0" cy="0"/>
        </a:xfrm>
      </p:grpSpPr>
      <p:grpSp>
        <p:nvGrpSpPr>
          <p:cNvPr id="854" name="Google Shape;854;p31"/>
          <p:cNvGrpSpPr/>
          <p:nvPr/>
        </p:nvGrpSpPr>
        <p:grpSpPr>
          <a:xfrm rot="10800000" flipH="1">
            <a:off x="6469468" y="16495"/>
            <a:ext cx="443348" cy="442912"/>
            <a:chOff x="4887569" y="4595026"/>
            <a:chExt cx="381145" cy="381032"/>
          </a:xfrm>
        </p:grpSpPr>
        <p:sp>
          <p:nvSpPr>
            <p:cNvPr id="855" name="Google Shape;855;p31"/>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6" name="Google Shape;856;p31"/>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7" name="Google Shape;857;p31"/>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8" name="Google Shape;858;p31"/>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9" name="Google Shape;859;p31"/>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0" name="Google Shape;860;p31"/>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1" name="Google Shape;861;p31"/>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2" name="Google Shape;862;p31"/>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3" name="Google Shape;863;p31"/>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4" name="Google Shape;864;p31"/>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5" name="Google Shape;865;p31"/>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6" name="Google Shape;866;p31"/>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7" name="Google Shape;867;p31"/>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8" name="Google Shape;868;p31"/>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9" name="Google Shape;869;p31"/>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0" name="Google Shape;870;p31"/>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1" name="Google Shape;871;p31"/>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2" name="Google Shape;872;p31"/>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3" name="Google Shape;873;p31"/>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4" name="Google Shape;874;p31"/>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5" name="Google Shape;875;p31"/>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76" name="Google Shape;876;p31"/>
          <p:cNvSpPr/>
          <p:nvPr/>
        </p:nvSpPr>
        <p:spPr>
          <a:xfrm rot="10800000">
            <a:off x="7737102" y="2481981"/>
            <a:ext cx="1701088" cy="23044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31"/>
          <p:cNvGrpSpPr/>
          <p:nvPr/>
        </p:nvGrpSpPr>
        <p:grpSpPr>
          <a:xfrm rot="10800000" flipH="1">
            <a:off x="1025682" y="-401568"/>
            <a:ext cx="1479225" cy="1242621"/>
            <a:chOff x="4649450" y="3501085"/>
            <a:chExt cx="1170736" cy="983475"/>
          </a:xfrm>
        </p:grpSpPr>
        <p:sp>
          <p:nvSpPr>
            <p:cNvPr id="878" name="Google Shape;878;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31"/>
          <p:cNvGrpSpPr/>
          <p:nvPr/>
        </p:nvGrpSpPr>
        <p:grpSpPr>
          <a:xfrm rot="10800000">
            <a:off x="7792232" y="1326924"/>
            <a:ext cx="1970721" cy="1583296"/>
            <a:chOff x="4649450" y="3527425"/>
            <a:chExt cx="1224050" cy="983475"/>
          </a:xfrm>
        </p:grpSpPr>
        <p:sp>
          <p:nvSpPr>
            <p:cNvPr id="882" name="Google Shape;882;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31"/>
          <p:cNvSpPr/>
          <p:nvPr/>
        </p:nvSpPr>
        <p:spPr>
          <a:xfrm rot="10800000">
            <a:off x="7690482" y="-170907"/>
            <a:ext cx="1701088" cy="23044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rot="-5400000" flipH="1">
            <a:off x="7407383" y="-534038"/>
            <a:ext cx="1120156" cy="15174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rot="5400000">
            <a:off x="-137427"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31"/>
          <p:cNvGrpSpPr/>
          <p:nvPr/>
        </p:nvGrpSpPr>
        <p:grpSpPr>
          <a:xfrm rot="10800000" flipH="1">
            <a:off x="-230168" y="1678417"/>
            <a:ext cx="1255875" cy="1009045"/>
            <a:chOff x="4649450" y="3527425"/>
            <a:chExt cx="1224050" cy="983475"/>
          </a:xfrm>
        </p:grpSpPr>
        <p:sp>
          <p:nvSpPr>
            <p:cNvPr id="889" name="Google Shape;889;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31"/>
          <p:cNvSpPr/>
          <p:nvPr/>
        </p:nvSpPr>
        <p:spPr>
          <a:xfrm rot="10800000" flipH="1">
            <a:off x="-496404"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rot="10800000" flipH="1">
            <a:off x="-786719"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1"/>
          <p:cNvGrpSpPr/>
          <p:nvPr/>
        </p:nvGrpSpPr>
        <p:grpSpPr>
          <a:xfrm rot="10800000">
            <a:off x="6434392" y="-335257"/>
            <a:ext cx="1120128" cy="899978"/>
            <a:chOff x="4649450" y="3527425"/>
            <a:chExt cx="1224050" cy="983475"/>
          </a:xfrm>
        </p:grpSpPr>
        <p:sp>
          <p:nvSpPr>
            <p:cNvPr id="895" name="Google Shape;895;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4">
  <p:cSld name="CUSTOM_21_1_1_1_1">
    <p:spTree>
      <p:nvGrpSpPr>
        <p:cNvPr id="1" name="Shape 898"/>
        <p:cNvGrpSpPr/>
        <p:nvPr/>
      </p:nvGrpSpPr>
      <p:grpSpPr>
        <a:xfrm>
          <a:off x="0" y="0"/>
          <a:ext cx="0" cy="0"/>
          <a:chOff x="0" y="0"/>
          <a:chExt cx="0" cy="0"/>
        </a:xfrm>
      </p:grpSpPr>
      <p:sp>
        <p:nvSpPr>
          <p:cNvPr id="899" name="Google Shape;899;p32"/>
          <p:cNvSpPr/>
          <p:nvPr/>
        </p:nvSpPr>
        <p:spPr>
          <a:xfrm>
            <a:off x="-414566" y="1260425"/>
            <a:ext cx="1462812" cy="198157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32"/>
          <p:cNvGrpSpPr/>
          <p:nvPr/>
        </p:nvGrpSpPr>
        <p:grpSpPr>
          <a:xfrm rot="10800000">
            <a:off x="7292228" y="-173074"/>
            <a:ext cx="1019360" cy="856312"/>
            <a:chOff x="4649450" y="3501085"/>
            <a:chExt cx="1170736" cy="983475"/>
          </a:xfrm>
        </p:grpSpPr>
        <p:sp>
          <p:nvSpPr>
            <p:cNvPr id="901" name="Google Shape;901;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32"/>
          <p:cNvGrpSpPr/>
          <p:nvPr/>
        </p:nvGrpSpPr>
        <p:grpSpPr>
          <a:xfrm>
            <a:off x="-786934" y="2796990"/>
            <a:ext cx="1694575" cy="1361523"/>
            <a:chOff x="4649450" y="3527425"/>
            <a:chExt cx="1224050" cy="983475"/>
          </a:xfrm>
        </p:grpSpPr>
        <p:sp>
          <p:nvSpPr>
            <p:cNvPr id="905" name="Google Shape;905;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32"/>
          <p:cNvSpPr/>
          <p:nvPr/>
        </p:nvSpPr>
        <p:spPr>
          <a:xfrm>
            <a:off x="-467370" y="3464685"/>
            <a:ext cx="1462812" cy="198157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679909" y="3845523"/>
            <a:ext cx="1660496" cy="224955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rot="-5400000" flipH="1">
            <a:off x="7923469" y="-285816"/>
            <a:ext cx="1189743" cy="161166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32"/>
          <p:cNvGrpSpPr/>
          <p:nvPr/>
        </p:nvGrpSpPr>
        <p:grpSpPr>
          <a:xfrm rot="10800000">
            <a:off x="8311770" y="1260418"/>
            <a:ext cx="865403" cy="695317"/>
            <a:chOff x="4649450" y="3527425"/>
            <a:chExt cx="1224050" cy="983475"/>
          </a:xfrm>
        </p:grpSpPr>
        <p:sp>
          <p:nvSpPr>
            <p:cNvPr id="912" name="Google Shape;912;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32"/>
          <p:cNvSpPr/>
          <p:nvPr/>
        </p:nvSpPr>
        <p:spPr>
          <a:xfrm rot="10800000">
            <a:off x="8480403" y="283235"/>
            <a:ext cx="880170" cy="119230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10800000">
            <a:off x="8280334" y="1600350"/>
            <a:ext cx="1280295" cy="173432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2"/>
          <p:cNvGrpSpPr/>
          <p:nvPr/>
        </p:nvGrpSpPr>
        <p:grpSpPr>
          <a:xfrm>
            <a:off x="-7960" y="4583288"/>
            <a:ext cx="963205" cy="773896"/>
            <a:chOff x="4649450" y="3527425"/>
            <a:chExt cx="1224050" cy="983475"/>
          </a:xfrm>
        </p:grpSpPr>
        <p:sp>
          <p:nvSpPr>
            <p:cNvPr id="918" name="Google Shape;918;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000"/>
              <a:buFont typeface="Sue Ellen Francisco" panose="02000000000000000000"/>
              <a:buNone/>
              <a:defRPr sz="3000">
                <a:solidFill>
                  <a:schemeClr val="lt1"/>
                </a:solidFill>
                <a:latin typeface="Sue Ellen Francisco" panose="02000000000000000000"/>
                <a:ea typeface="Sue Ellen Francisco" panose="02000000000000000000"/>
                <a:cs typeface="Sue Ellen Francisco" panose="02000000000000000000"/>
                <a:sym typeface="Sue Ellen Francisco" panose="02000000000000000000"/>
              </a:defRPr>
            </a:lvl1pPr>
            <a:lvl2pPr lvl="1">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2pPr>
            <a:lvl3pPr lvl="2">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3pPr>
            <a:lvl4pPr lvl="3">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4pPr>
            <a:lvl5pPr lvl="4">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5pPr>
            <a:lvl6pPr lvl="5">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6pPr>
            <a:lvl7pPr lvl="6">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7pPr>
            <a:lvl8pPr lvl="7">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8pPr>
            <a:lvl9pPr lvl="8">
              <a:lnSpc>
                <a:spcPct val="80000"/>
              </a:lnSpc>
              <a:spcBef>
                <a:spcPts val="0"/>
              </a:spcBef>
              <a:spcAft>
                <a:spcPts val="0"/>
              </a:spcAft>
              <a:buClr>
                <a:schemeClr val="lt1"/>
              </a:buClr>
              <a:buSzPts val="3000"/>
              <a:buFont typeface="Fredericka the Great" panose="02000000000000000000"/>
              <a:buNone/>
              <a:defRPr sz="3000">
                <a:solidFill>
                  <a:schemeClr val="lt1"/>
                </a:solidFill>
                <a:latin typeface="Fredericka the Great" panose="02000000000000000000"/>
                <a:ea typeface="Fredericka the Great" panose="02000000000000000000"/>
                <a:cs typeface="Fredericka the Great" panose="02000000000000000000"/>
                <a:sym typeface="Fredericka the Great" panose="02000000000000000000"/>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5704609" cy="507831"/>
          </a:xfrm>
          <a:prstGeom prst="rect">
            <a:avLst/>
          </a:prstGeom>
        </p:spPr>
        <p:txBody>
          <a:bodyPr wrap="square">
            <a:spAutoFit/>
          </a:bodyPr>
          <a:lstStyle/>
          <a:p>
            <a:pPr>
              <a:lnSpc>
                <a:spcPct val="150000"/>
              </a:lnSpc>
            </a:pPr>
            <a:r>
              <a:rPr lang="en-US" sz="18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TH1: KHÁCH BỊ SAI TÊN KHI LÀM THỦ TỤC BAY</a:t>
            </a:r>
            <a:endParaRPr lang="en-US" sz="18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4" y="1002791"/>
            <a:ext cx="6610768" cy="3784600"/>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1:</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Giữ thái độ bình tĩnh, bản lĩnh.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Mời khách bị sai tên qua một bên.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Làm check - in cho 1,2 khách trước.</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Sau đó hướng dẫn cho các khách còn làm tự làm check – in.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Chỉ dẫn các bước tiếp theo, cửa ra máy bay, thời gian…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HD đưa khách lại đai diện hãng nhờ hỗ trợ</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Gọi điều hành xác nhận xem lỗi của ai.</a:t>
            </a:r>
          </a:p>
          <a:p>
            <a:pPr marL="342900" indent="-342900">
              <a:lnSpc>
                <a:spcPct val="150000"/>
              </a:lnSpc>
              <a:buAutoNum type="arabicPeriod"/>
            </a:pPr>
            <a:r>
              <a:rPr lang="en-US" sz="1600" b="1">
                <a:latin typeface="Times New Roman" panose="02020603050405020304" pitchFamily="18" charset="0"/>
                <a:ea typeface="Malgun Gothic" panose="020B0503020000020004" pitchFamily="34" charset="-127"/>
                <a:cs typeface="Times New Roman" panose="02020603050405020304" pitchFamily="18" charset="0"/>
              </a:rPr>
              <a:t>H</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ỗ </a:t>
            </a:r>
            <a:r>
              <a:rPr lang="en-US" sz="1600" b="1">
                <a:latin typeface="Times New Roman" panose="02020603050405020304" pitchFamily="18" charset="0"/>
                <a:ea typeface="Malgun Gothic" panose="020B0503020000020004" pitchFamily="34" charset="-127"/>
                <a:cs typeface="Times New Roman" panose="02020603050405020304" pitchFamily="18" charset="0"/>
              </a:rPr>
              <a:t>trợ khách bị sai tên, </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lỗi của khách Chi phí đổi tên khách chịu, nếu lỗi của công ty – công ty chịu.</a:t>
            </a:r>
            <a:endParaRPr lang="en-US" sz="1600">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6" y="1288472"/>
            <a:ext cx="7398327" cy="27120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69" y="352115"/>
            <a:ext cx="6354062" cy="44392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69" y="537878"/>
            <a:ext cx="6354062" cy="40677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521" y="861774"/>
            <a:ext cx="6496957" cy="34199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9" y="695063"/>
            <a:ext cx="8068801" cy="37533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73" y="861774"/>
            <a:ext cx="8268854" cy="34199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68" y="857010"/>
            <a:ext cx="8164064" cy="34294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52" y="871300"/>
            <a:ext cx="8211696" cy="3400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54" y="270164"/>
            <a:ext cx="6993081" cy="46879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69" y="776037"/>
            <a:ext cx="6354062" cy="35914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172200" cy="507831"/>
          </a:xfrm>
          <a:prstGeom prst="rect">
            <a:avLst/>
          </a:prstGeom>
        </p:spPr>
        <p:txBody>
          <a:bodyPr wrap="square">
            <a:spAutoFit/>
          </a:bodyPr>
          <a:lstStyle/>
          <a:p>
            <a:pPr>
              <a:lnSpc>
                <a:spcPct val="150000"/>
              </a:lnSpc>
            </a:pPr>
            <a:r>
              <a:rPr lang="en-US" sz="18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TH2: XE BỊ HƯ KHI ĐANG TRÊN ĐƯỜNG LÊN ĐÀ LẠT</a:t>
            </a:r>
            <a:endParaRPr lang="en-US" sz="18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4" y="1002791"/>
            <a:ext cx="6600376" cy="3415030"/>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2:</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  </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Giữ thái độ bình tĩnh.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Trấn an khách.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Tìm chỗ cho khách nghỉ ngơi, uống nước.</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Hỏi tài xế tình trạng xe bị nặng hay nhẹ, có thể sửa được hay không, nếu sửa thì mất bao lâu.</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Gọi cho Điều hành báo tình hình.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Tìm phương án phù hợp, tìm xe, đổi xe…</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HDV cũng phối hợp tìm nhưngnhà xe hay MQH mà có giúp đỡ</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48" y="385457"/>
            <a:ext cx="6477904" cy="43725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679" y="1152327"/>
            <a:ext cx="6382641" cy="28388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48" y="1433353"/>
            <a:ext cx="6477904" cy="22767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69" y="1366669"/>
            <a:ext cx="6354062" cy="241016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00" y="1647696"/>
            <a:ext cx="6439799" cy="18481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90" y="1133274"/>
            <a:ext cx="6411220" cy="28769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864" y="237799"/>
            <a:ext cx="6430272" cy="46679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548" y="1461932"/>
            <a:ext cx="6296904" cy="221963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22" y="1752485"/>
            <a:ext cx="6134956" cy="16385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548" y="1733433"/>
            <a:ext cx="6296904" cy="16766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286500" cy="507831"/>
          </a:xfrm>
          <a:prstGeom prst="rect">
            <a:avLst/>
          </a:prstGeom>
        </p:spPr>
        <p:txBody>
          <a:bodyPr wrap="square">
            <a:spAutoFit/>
          </a:bodyPr>
          <a:lstStyle/>
          <a:p>
            <a:pPr>
              <a:lnSpc>
                <a:spcPct val="150000"/>
              </a:lnSpc>
            </a:pPr>
            <a:r>
              <a:rPr lang="en-US" sz="18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TH3: KHÁCH PHÀN NÀN VỀ CHẤT LƯỢNG BỮA ĂN</a:t>
            </a:r>
            <a:endParaRPr lang="en-US" sz="18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3" y="1002791"/>
            <a:ext cx="6939243" cy="2677656"/>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3:</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 Giả định tình  huống là trong đồ ăn có tóc.</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Gửi lời xin lỗi khách.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Khách phàn nàn trong lúc ăn hay sau khi ăn.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trong lúc ăn thì đổi mới hoặc làm bù món ăn khác.</a:t>
            </a:r>
          </a:p>
          <a:p>
            <a:pPr marL="342900" indent="-342900">
              <a:lnSpc>
                <a:spcPct val="150000"/>
              </a:lnSpc>
              <a:buFont typeface="Arial" panose="020B0604020202020204"/>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sau khi ăn mới nói thì ghi </a:t>
            </a:r>
            <a:r>
              <a:rPr lang="en-US" sz="1600" b="1">
                <a:latin typeface="Times New Roman" panose="02020603050405020304" pitchFamily="18" charset="0"/>
                <a:ea typeface="Malgun Gothic" panose="020B0503020000020004" pitchFamily="34" charset="-127"/>
                <a:cs typeface="Times New Roman" panose="02020603050405020304" pitchFamily="18" charset="0"/>
              </a:rPr>
              <a:t>nhận lời của </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khách và sẽ tặng cho khách một món gì đó khác sau. Đồng thời cũng giải thích thêm là vì khách và nội bộ ăn khác nhau nên cũng đã rồi ạ.</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32" y="1242827"/>
            <a:ext cx="6344535" cy="265784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00" y="1090406"/>
            <a:ext cx="6439799" cy="29626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32" y="1247590"/>
            <a:ext cx="6344535" cy="26483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90" y="1442880"/>
            <a:ext cx="6411220" cy="22577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27" y="1204721"/>
            <a:ext cx="6420746" cy="27340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048" y="156825"/>
            <a:ext cx="6477904" cy="48298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916" y="647431"/>
            <a:ext cx="6392167" cy="38486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811" y="595036"/>
            <a:ext cx="6468378" cy="39534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3" y="1009432"/>
            <a:ext cx="6373114" cy="312463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95" y="837958"/>
            <a:ext cx="6335009" cy="34675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421582" cy="791499"/>
          </a:xfrm>
          <a:prstGeom prst="rect">
            <a:avLst/>
          </a:prstGeom>
        </p:spPr>
        <p:txBody>
          <a:bodyPr wrap="square">
            <a:spAutoFit/>
          </a:bodyPr>
          <a:lstStyle/>
          <a:p>
            <a:pPr>
              <a:lnSpc>
                <a:spcPct val="150000"/>
              </a:lnSpc>
            </a:pPr>
            <a:r>
              <a:rPr lang="en-US" sz="16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TH4: HDV BỊ BỆNH VÀ KHÔNG THỂ TIẾP TỤC  HÀNH TRÌNH TRONG NGÀY THỨ 3 CỦA CHƯƠNG TRÌNH 5 NGÀY 4 ĐÊM</a:t>
            </a:r>
            <a:endParaRPr lang="en-US" sz="16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3" y="1150055"/>
            <a:ext cx="6132419" cy="3046988"/>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4:</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 </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Gọi ngay ban điều hành và thông báo đến trưởng đoàn.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Vẫn cam kết lịch trình đầy đủ, đạt tiêu chuẩn.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Trong thời gian chờ HDV mới đến hoặc nhờ bạn bè HDV khác, nhờ HDV tại điểm thuyết minh các nơi cần thuyết minh. Nhờ tài xế chở khách đến các địa điểm trong chương trình mà không cần thuyết minh, để tranh thủ nghỉ ngơi.</a:t>
            </a:r>
            <a:r>
              <a:rPr lang="en-US" sz="1600" b="1">
                <a:latin typeface="Times New Roman" panose="02020603050405020304" pitchFamily="18" charset="0"/>
                <a:ea typeface="Malgun Gothic" panose="020B0503020000020004" pitchFamily="34" charset="-127"/>
                <a:cs typeface="Times New Roman" panose="02020603050405020304" pitchFamily="18" charset="0"/>
              </a:rPr>
              <a:t> </a:t>
            </a:r>
            <a:endParaRPr lang="en-US" sz="1600" b="1" smtClean="0">
              <a:latin typeface="Times New Roman" panose="02020603050405020304" pitchFamily="18" charset="0"/>
              <a:ea typeface="Malgun Gothic" panose="020B0503020000020004" pitchFamily="34" charset="-127"/>
              <a:cs typeface="Times New Roman" panose="02020603050405020304" pitchFamily="18" charset="0"/>
            </a:endParaRP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4.    Bàn giao công việc với HDV mới, tạm biệt đoàn.</a:t>
            </a:r>
            <a:endParaRPr lang="en-US" sz="1600">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27" y="866537"/>
            <a:ext cx="6420746" cy="341042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18" y="1047537"/>
            <a:ext cx="7065818" cy="30484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5" y="1319037"/>
            <a:ext cx="7129475" cy="267107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5" y="1071353"/>
            <a:ext cx="7429500" cy="31265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37" y="914168"/>
            <a:ext cx="7460672" cy="331516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742694"/>
            <a:ext cx="7284027" cy="365811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5" y="1214248"/>
            <a:ext cx="7346373" cy="271500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1" y="1298863"/>
            <a:ext cx="7491845" cy="273280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039091"/>
            <a:ext cx="7020362" cy="379268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56" y="1338090"/>
            <a:ext cx="7304808" cy="29429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411191" cy="507831"/>
          </a:xfrm>
          <a:prstGeom prst="rect">
            <a:avLst/>
          </a:prstGeom>
        </p:spPr>
        <p:txBody>
          <a:bodyPr wrap="square">
            <a:spAutoFit/>
          </a:bodyPr>
          <a:lstStyle/>
          <a:p>
            <a:pPr>
              <a:lnSpc>
                <a:spcPct val="150000"/>
              </a:lnSpc>
            </a:pPr>
            <a:r>
              <a:rPr lang="en-US" sz="18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TH5: KHÁCH SẠN ĐƯA SAI CƠ CẤU PHÒNG CỦA ĐOÀN</a:t>
            </a:r>
            <a:endParaRPr lang="en-US" sz="18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3" y="1002791"/>
            <a:ext cx="6662722" cy="3046988"/>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5:</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Giữ thái độ bình tĩnh.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Trấn an khách, đưa khách bị sai phòng qua một bên.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Vẫn làm tiếp thủ tục nhận phòng cho các khách còn lại.</a:t>
            </a:r>
            <a:endParaRPr lang="en-US" sz="1600" b="1">
              <a:latin typeface="Times New Roman" panose="02020603050405020304" pitchFamily="18" charset="0"/>
              <a:ea typeface="Malgun Gothic" panose="020B0503020000020004" pitchFamily="34" charset="-127"/>
              <a:cs typeface="Times New Roman" panose="02020603050405020304" pitchFamily="18" charset="0"/>
            </a:endParaRP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Đổi phòng cho khách ưu tiên đổi với các thành viên trong đoàn, nếu không được thì hỏi nhân viên lễ tân đổi phòng khác, tặng voucher.</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Báo về cho điều hành và sẽ giải quyết sau. Nếu có phát sinh chi phí thì ký xác nhận…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82" y="665018"/>
            <a:ext cx="7273636" cy="392631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1" y="704589"/>
            <a:ext cx="7304809" cy="37343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60" y="1005958"/>
            <a:ext cx="7395740" cy="361799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27" y="1123747"/>
            <a:ext cx="7024255" cy="313652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1400011"/>
            <a:ext cx="7398328" cy="234347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 y="656957"/>
            <a:ext cx="7377546" cy="392543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827" y="547405"/>
            <a:ext cx="7107382" cy="404869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85" y="779318"/>
            <a:ext cx="7420860" cy="310706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8" y="1059872"/>
            <a:ext cx="6794372" cy="36368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473536" cy="422167"/>
          </a:xfrm>
          <a:prstGeom prst="rect">
            <a:avLst/>
          </a:prstGeom>
        </p:spPr>
        <p:txBody>
          <a:bodyPr wrap="square">
            <a:spAutoFit/>
          </a:bodyPr>
          <a:lstStyle/>
          <a:p>
            <a:pPr>
              <a:lnSpc>
                <a:spcPct val="150000"/>
              </a:lnSpc>
            </a:pPr>
            <a:r>
              <a:rPr lang="en-US" sz="16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TH6: KHÁCH ĐÒI ĐỔI ĐIỂM THAM QUAN SO VỚI LỊCH TRÌNH</a:t>
            </a:r>
            <a:endParaRPr lang="en-US" sz="16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89168" y="780541"/>
            <a:ext cx="7412579" cy="4154170"/>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6:</a:t>
            </a: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 </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1. Lắng nghe mong muốn, nguyện vọng của khách.</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2. Giải thích cho khách hiểu về tính ưu việt của việc làm theo lịch trình. Những điểm bất tiện khi thay đổi lịch trình như trễ giờ đến các điểm tham quan khác, ăn  muộn hơn…</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3. Nếu là khách lẻ thì không cho đổi nếu có 1 người không đồng  ý. Nếu khách đoàn thì hỏi ý kiến trưởng đoàn.</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4. Gọi cho điều hành.</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5. Điều tiết các dịch vụ.</a:t>
            </a:r>
          </a:p>
          <a:p>
            <a:pPr>
              <a:lnSpc>
                <a:spcPct val="150000"/>
              </a:lnSpc>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6. Yêu cầu ký xác nhận (chi phí khách lo, an toàn khách chịu trách nhiệm, .)</a:t>
            </a:r>
          </a:p>
          <a:p>
            <a:pPr>
              <a:lnSpc>
                <a:spcPct val="150000"/>
              </a:lnSpc>
            </a:pPr>
            <a:r>
              <a:rPr lang="en-US" sz="1600">
                <a:latin typeface="Calibri" panose="020F0502020204030204" pitchFamily="34" charset="0"/>
                <a:ea typeface="Malgun Gothic" panose="020B0503020000020004" pitchFamily="34" charset="-127"/>
                <a:cs typeface="Times New Roman" panose="02020603050405020304" pitchFamily="18" charset="0"/>
              </a:rPr>
              <a:t>7. HD luôn đồng hành và hỗ trợ khi tới điểm mới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5652655" cy="461665"/>
          </a:xfrm>
          <a:prstGeom prst="rect">
            <a:avLst/>
          </a:prstGeom>
        </p:spPr>
        <p:txBody>
          <a:bodyPr wrap="square">
            <a:spAutoFit/>
          </a:bodyPr>
          <a:lstStyle/>
          <a:p>
            <a:pPr>
              <a:lnSpc>
                <a:spcPct val="150000"/>
              </a:lnSpc>
            </a:pPr>
            <a:r>
              <a:rPr lang="en-US" sz="16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TH7: KHÁCH NHẬU NHẸT, LA Ó VÀ CÃI VÃ TRÊN XE</a:t>
            </a:r>
            <a:endParaRPr lang="en-US" sz="16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3" y="1002791"/>
            <a:ext cx="7294245" cy="3046988"/>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7:</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Đối với khách lẻ tuyệt đối không cho nhậu.</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khách đoàn có nhậu thì dặn khách nhậu văn minh và lịch sự, với tinh thần vui vẻ là chính.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Nhờ trưởng đoàn hoặc gia đình người thân của khách giải quyết, can thiệp.</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Bảo tài xế dừng xe lại, để đảm bảo an toàn cho người trên xe.</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Báo điều hành, báo các xe khác cùng đoàn.</a:t>
            </a:r>
          </a:p>
          <a:p>
            <a:pPr marL="342900" indent="-342900">
              <a:lnSpc>
                <a:spcPct val="150000"/>
              </a:lnSpc>
              <a:buAutoNum type="arabicPeriod"/>
            </a:pPr>
            <a:endParaRPr lang="en-US" sz="1600" b="1" smtClean="0">
              <a:latin typeface="Times New Roman" panose="02020603050405020304" pitchFamily="18" charset="0"/>
              <a:ea typeface="Malgun Gothic" panose="020B0503020000020004" pitchFamily="34" charset="-127"/>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6473536" cy="830997"/>
          </a:xfrm>
          <a:prstGeom prst="rect">
            <a:avLst/>
          </a:prstGeom>
        </p:spPr>
        <p:txBody>
          <a:bodyPr wrap="square">
            <a:spAutoFit/>
          </a:bodyPr>
          <a:lstStyle/>
          <a:p>
            <a:pPr>
              <a:lnSpc>
                <a:spcPct val="150000"/>
              </a:lnSpc>
            </a:pPr>
            <a:r>
              <a:rPr lang="en-US" sz="16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TH8: KHÁCH CÓ SUY NGHĨ HDV VÀ TÀI XẾ ĐƯA KHÁCH VÀO ĐIỂM SHOPPING ĐỂ HƯỞNG HOA HỒNG</a:t>
            </a:r>
            <a:endParaRPr lang="en-US" sz="16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817581" y="1189553"/>
            <a:ext cx="7594899" cy="4154170"/>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8:</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Cho khách xem lại lịch trình tour, hiện tại đang đi đúng chương trình. </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Đây là tham quan đặc sản vùng miền, mua hay không mua tự nguyện, giá cả niêm yết rõ ràng, có thương hiệu, nhìu cty ghé, kể cả cty lớn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sym typeface="+mn-ea"/>
              </a:rPr>
              <a:t>Và có thể bảo đây là trạm dừng chân đi vệ sinh, nghỉ ngơi. </a:t>
            </a:r>
            <a:endParaRPr lang="en-US" sz="1600" b="1" smtClean="0">
              <a:latin typeface="Times New Roman" panose="02020603050405020304" pitchFamily="18" charset="0"/>
              <a:ea typeface="Malgun Gothic" panose="020B0503020000020004" pitchFamily="34" charset="-127"/>
              <a:cs typeface="Times New Roman" panose="02020603050405020304" pitchFamily="18" charset="0"/>
            </a:endParaRP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Giải thích thêm đây là sản vật địa phương, phản ánh nền kinh tế bản địa, giá trị văn hóa, giá trị truyền thống, kích thích phát triển kinh tế địa phương. Đồng thời giúp duy trì văn hóa địa phương, nếu sản phẩm làm ra mà không bán được thì họ sẽ khó tiếp tục theo nghề, bỏ nghề, bỏ đi những giá trị truyền thống.</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Giá trị về mặt tinh thần từ những sản phẩm mua về tặng cho gia đình</a:t>
            </a:r>
          </a:p>
          <a:p>
            <a:pPr marL="342900" indent="-342900">
              <a:lnSpc>
                <a:spcPct val="150000"/>
              </a:lnSpc>
              <a:buAutoNum type="arabicPeriod"/>
            </a:pPr>
            <a:endParaRPr lang="en-US" sz="1600">
              <a:latin typeface="Calibri" panose="020F0502020204030204" pitchFamily="34" charset="0"/>
              <a:ea typeface="Malgun Gothic" panose="020B0503020000020004" pitchFamily="34" charset="-127"/>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909" y="358556"/>
            <a:ext cx="4364182" cy="461665"/>
          </a:xfrm>
          <a:prstGeom prst="rect">
            <a:avLst/>
          </a:prstGeom>
        </p:spPr>
        <p:txBody>
          <a:bodyPr wrap="square">
            <a:spAutoFit/>
          </a:bodyPr>
          <a:lstStyle/>
          <a:p>
            <a:pPr>
              <a:lnSpc>
                <a:spcPct val="150000"/>
              </a:lnSpc>
            </a:pPr>
            <a:r>
              <a:rPr lang="en-US" sz="1600" b="1"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TH9: KHÁCH BỊ CHÈO KÉO MUA HÀNG</a:t>
            </a:r>
            <a:endParaRPr lang="en-US" sz="1600" b="1">
              <a:solidFill>
                <a:schemeClr val="tx1"/>
              </a:solidFill>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Rectangle 4"/>
          <p:cNvSpPr/>
          <p:nvPr/>
        </p:nvSpPr>
        <p:spPr>
          <a:xfrm>
            <a:off x="1172023" y="1002791"/>
            <a:ext cx="6932886" cy="3785652"/>
          </a:xfrm>
          <a:prstGeom prst="rect">
            <a:avLst/>
          </a:prstGeom>
        </p:spPr>
        <p:txBody>
          <a:bodyPr wrap="square">
            <a:spAutoFit/>
          </a:bodyPr>
          <a:lstStyle/>
          <a:p>
            <a:pPr>
              <a:lnSpc>
                <a:spcPct val="150000"/>
              </a:lnSpc>
            </a:pPr>
            <a:r>
              <a:rPr lang="en-US" sz="1600" b="1" u="sng" smtClean="0">
                <a:latin typeface="Times New Roman" panose="02020603050405020304" pitchFamily="18" charset="0"/>
                <a:ea typeface="Malgun Gothic" panose="020B0503020000020004" pitchFamily="34" charset="-127"/>
                <a:cs typeface="Times New Roman" panose="02020603050405020304" pitchFamily="18" charset="0"/>
              </a:rPr>
              <a:t>XLTH 9: </a:t>
            </a:r>
            <a:endParaRPr lang="en-US" sz="1600" u="sng">
              <a:latin typeface="Calibri" panose="020F0502020204030204" pitchFamily="34" charset="0"/>
              <a:ea typeface="Malgun Gothic" panose="020B0503020000020004" pitchFamily="34" charset="-127"/>
              <a:cs typeface="Times New Roman" panose="02020603050405020304" pitchFamily="18" charset="0"/>
            </a:endParaRP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Luôn dặn dò khách khi ở trên xe, vì khi mua 1 người thì sẽ có nhiều người bán kéo đến, vừa mệt khách, mà còn ảnh hưởng đến lịch trình.</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khách lỡ bị chèo kéo, thì nhắc khách về tầm quan trọng của lịch trình, khả năng bị lạc đoàn, lịch trình khá là dày đặc, không là bị trễ giờ, nếu mua mang vào thì vất vẻ đem theo, khi nào đi ra thì mua thuận tiện hơn.</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Nếu vẫn tiếp tục bị chèo kéo thì mua một cái đại diện hỗ trợ và bảo là khi nào đi ra thì sẽ mua tiếp.</a:t>
            </a:r>
          </a:p>
          <a:p>
            <a:pPr marL="342900" indent="-342900">
              <a:lnSpc>
                <a:spcPct val="150000"/>
              </a:lnSpc>
              <a:buAutoNum type="arabicPeriod"/>
            </a:pPr>
            <a:r>
              <a:rPr lang="en-US" sz="1600" b="1" smtClean="0">
                <a:latin typeface="Times New Roman" panose="02020603050405020304" pitchFamily="18" charset="0"/>
                <a:ea typeface="Malgun Gothic" panose="020B0503020000020004" pitchFamily="34" charset="-127"/>
                <a:cs typeface="Times New Roman" panose="02020603050405020304" pitchFamily="18" charset="0"/>
              </a:rPr>
              <a:t>Khi vào trong điểm tham quan thì dặn dò khách lại một lần nữa.</a:t>
            </a:r>
          </a:p>
        </p:txBody>
      </p:sp>
    </p:spTree>
  </p:cSld>
  <p:clrMapOvr>
    <a:masterClrMapping/>
  </p:clrMapOvr>
</p:sld>
</file>

<file path=ppt/theme/theme1.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723</TotalTime>
  <Words>1088</Words>
  <Application>Microsoft Office PowerPoint</Application>
  <PresentationFormat>On-screen Show (16:9)</PresentationFormat>
  <Paragraphs>67</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Calibri</vt:lpstr>
      <vt:lpstr>Fredericka the Great</vt:lpstr>
      <vt:lpstr>Times New Roman</vt:lpstr>
      <vt:lpstr>Comfortaa</vt:lpstr>
      <vt:lpstr>Malgun Gothic</vt:lpstr>
      <vt:lpstr>Arial</vt:lpstr>
      <vt:lpstr>Sue Ellen Francisco</vt:lpstr>
      <vt:lpstr>Studying Organizer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시간이 있을 때 주로 테니스를 치러 가요</dc:title>
  <dc:creator>DELL</dc:creator>
  <cp:lastModifiedBy>Adminss</cp:lastModifiedBy>
  <cp:revision>43</cp:revision>
  <dcterms:created xsi:type="dcterms:W3CDTF">2022-09-11T13:16:00Z</dcterms:created>
  <dcterms:modified xsi:type="dcterms:W3CDTF">2022-12-06T04:10:04Z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CD9C30FC044F4E3AA6966C4C90E2D973</vt:lpwstr>
  </property>
  <property fmtid="{D5CDD505-2E9C-101B-9397-08002B2CF9AE}" pid="3" name="KSOProductBuildVer">
    <vt:lpwstr>1033-11.2.0.11306</vt:lpwstr>
  </property>
</Properties>
</file>